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Gagalin" charset="1" panose="00000500000000000000"/>
      <p:regular r:id="rId22"/>
    </p:embeddedFont>
    <p:embeddedFont>
      <p:font typeface="Georgia Pro" charset="1" panose="02040502050405020303"/>
      <p:regular r:id="rId23"/>
    </p:embeddedFont>
    <p:embeddedFont>
      <p:font typeface="HK Grotesk Bold" charset="1" panose="00000800000000000000"/>
      <p:regular r:id="rId24"/>
    </p:embeddedFont>
    <p:embeddedFont>
      <p:font typeface="HK Grotesk Medium" charset="1" panose="00000600000000000000"/>
      <p:regular r:id="rId25"/>
    </p:embeddedFont>
    <p:embeddedFont>
      <p:font typeface="Canva Sans Bold" charset="1" panose="020B0803030501040103"/>
      <p:regular r:id="rId26"/>
    </p:embeddedFont>
    <p:embeddedFont>
      <p:font typeface="Canva Sans" charset="1" panose="020B0503030501040103"/>
      <p:regular r:id="rId27"/>
    </p:embeddedFont>
    <p:embeddedFont>
      <p:font typeface="Shrikhand" charset="1" panose="02000000000000000000"/>
      <p:regular r:id="rId28"/>
    </p:embeddedFont>
    <p:embeddedFont>
      <p:font typeface="Sifonn" charset="1" panose="00000000000000000000"/>
      <p:regular r:id="rId29"/>
    </p:embeddedFont>
    <p:embeddedFont>
      <p:font typeface="DM Sans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26.fntdata"/><Relationship Id="rId21" Type="http://schemas.openxmlformats.org/officeDocument/2006/relationships/slide" Target="slides/slide16.xml"/><Relationship Id="rId3" Type="http://schemas.openxmlformats.org/officeDocument/2006/relationships/viewProps" Target="view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5.fntdata"/><Relationship Id="rId7" Type="http://schemas.openxmlformats.org/officeDocument/2006/relationships/slide" Target="slides/slide2.xml"/><Relationship Id="rId33" Type="http://schemas.openxmlformats.org/officeDocument/2006/relationships/customXml" Target="../customXml/item3.xml"/><Relationship Id="rId16" Type="http://schemas.openxmlformats.org/officeDocument/2006/relationships/slide" Target="slides/slide11.xml"/><Relationship Id="rId2" Type="http://schemas.openxmlformats.org/officeDocument/2006/relationships/presProps" Target="presProps.xml"/><Relationship Id="rId20" Type="http://schemas.openxmlformats.org/officeDocument/2006/relationships/slide" Target="slides/slide15.xml"/><Relationship Id="rId29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24" Type="http://schemas.openxmlformats.org/officeDocument/2006/relationships/font" Target="fonts/font24.fntdata"/><Relationship Id="rId6" Type="http://schemas.openxmlformats.org/officeDocument/2006/relationships/slide" Target="slides/slide1.xml"/><Relationship Id="rId32" Type="http://schemas.openxmlformats.org/officeDocument/2006/relationships/customXml" Target="../customXml/item2.xml"/><Relationship Id="rId15" Type="http://schemas.openxmlformats.org/officeDocument/2006/relationships/slide" Target="slides/slide10.xml"/><Relationship Id="rId23" Type="http://schemas.openxmlformats.org/officeDocument/2006/relationships/font" Target="fonts/font23.fntdata"/><Relationship Id="rId28" Type="http://schemas.openxmlformats.org/officeDocument/2006/relationships/font" Target="fonts/font28.fntdata"/><Relationship Id="rId5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ustomXml" Target="../customXml/item1.xml"/><Relationship Id="rId14" Type="http://schemas.openxmlformats.org/officeDocument/2006/relationships/slide" Target="slides/slide9.xml"/><Relationship Id="rId22" Type="http://schemas.openxmlformats.org/officeDocument/2006/relationships/font" Target="fonts/font22.fntdata"/><Relationship Id="rId27" Type="http://schemas.openxmlformats.org/officeDocument/2006/relationships/font" Target="fonts/font27.fntdata"/><Relationship Id="rId30" Type="http://schemas.openxmlformats.org/officeDocument/2006/relationships/font" Target="fonts/font30.fntdata"/><Relationship Id="rId4" Type="http://schemas.openxmlformats.org/officeDocument/2006/relationships/theme" Target="theme/theme1.xml"/><Relationship Id="rId9" Type="http://schemas.openxmlformats.org/officeDocument/2006/relationships/slide" Target="slides/slide4.xml"/><Relationship Id="rId8" Type="http://schemas.openxmlformats.org/officeDocument/2006/relationships/slide" Target="slides/slide3.xml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2" Target="../media/image4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6257866" y="794883"/>
            <a:ext cx="987759" cy="987759"/>
          </a:xfrm>
          <a:custGeom>
            <a:avLst/>
            <a:gdLst/>
            <a:ahLst/>
            <a:cxnLst/>
            <a:rect r="r" b="b" t="t" l="l"/>
            <a:pathLst>
              <a:path h="987759" w="987759">
                <a:moveTo>
                  <a:pt x="0" y="0"/>
                </a:moveTo>
                <a:lnTo>
                  <a:pt x="987758" y="0"/>
                </a:lnTo>
                <a:lnTo>
                  <a:pt x="987758" y="987759"/>
                </a:lnTo>
                <a:lnTo>
                  <a:pt x="0" y="987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5024" y="861100"/>
            <a:ext cx="16230600" cy="1976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262"/>
              </a:lnSpc>
            </a:pPr>
            <a:r>
              <a:rPr lang="en-US" sz="13874">
                <a:solidFill>
                  <a:srgbClr val="537673"/>
                </a:solidFill>
                <a:latin typeface="Gagalin"/>
                <a:ea typeface="Gagalin"/>
                <a:cs typeface="Gagalin"/>
                <a:sym typeface="Gagalin"/>
              </a:rPr>
              <a:t>Welcome to Borkum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945253" y="1579858"/>
            <a:ext cx="8229600" cy="7127285"/>
          </a:xfrm>
          <a:custGeom>
            <a:avLst/>
            <a:gdLst/>
            <a:ahLst/>
            <a:cxnLst/>
            <a:rect r="r" b="b" t="t" l="l"/>
            <a:pathLst>
              <a:path h="7127285" w="8229600">
                <a:moveTo>
                  <a:pt x="0" y="0"/>
                </a:moveTo>
                <a:lnTo>
                  <a:pt x="8229600" y="0"/>
                </a:lnTo>
                <a:lnTo>
                  <a:pt x="8229600" y="7127284"/>
                </a:lnTo>
                <a:lnTo>
                  <a:pt x="0" y="712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717" t="0" r="-49119" b="-26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028700" y="1028700"/>
            <a:ext cx="987759" cy="987759"/>
          </a:xfrm>
          <a:custGeom>
            <a:avLst/>
            <a:gdLst/>
            <a:ahLst/>
            <a:cxnLst/>
            <a:rect r="r" b="b" t="t" l="l"/>
            <a:pathLst>
              <a:path h="987759" w="987759">
                <a:moveTo>
                  <a:pt x="0" y="0"/>
                </a:moveTo>
                <a:lnTo>
                  <a:pt x="987759" y="0"/>
                </a:lnTo>
                <a:lnTo>
                  <a:pt x="987759" y="987759"/>
                </a:lnTo>
                <a:lnTo>
                  <a:pt x="0" y="987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87150" y="2573626"/>
            <a:ext cx="5808847" cy="4889993"/>
          </a:xfrm>
          <a:custGeom>
            <a:avLst/>
            <a:gdLst/>
            <a:ahLst/>
            <a:cxnLst/>
            <a:rect r="r" b="b" t="t" l="l"/>
            <a:pathLst>
              <a:path h="4889993" w="5808847">
                <a:moveTo>
                  <a:pt x="0" y="0"/>
                </a:moveTo>
                <a:lnTo>
                  <a:pt x="5808847" y="0"/>
                </a:lnTo>
                <a:lnTo>
                  <a:pt x="5808847" y="4889993"/>
                </a:lnTo>
                <a:lnTo>
                  <a:pt x="0" y="48899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659413"/>
            <a:ext cx="7569123" cy="1379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sz="9000">
                <a:solidFill>
                  <a:srgbClr val="537673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Analysis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58710" y="1579858"/>
            <a:ext cx="8229600" cy="7127285"/>
          </a:xfrm>
          <a:custGeom>
            <a:avLst/>
            <a:gdLst/>
            <a:ahLst/>
            <a:cxnLst/>
            <a:rect r="r" b="b" t="t" l="l"/>
            <a:pathLst>
              <a:path h="7127285" w="8229600">
                <a:moveTo>
                  <a:pt x="0" y="0"/>
                </a:moveTo>
                <a:lnTo>
                  <a:pt x="8229600" y="0"/>
                </a:lnTo>
                <a:lnTo>
                  <a:pt x="8229600" y="7127284"/>
                </a:lnTo>
                <a:lnTo>
                  <a:pt x="0" y="712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0"/>
            </a:blip>
            <a:stretch>
              <a:fillRect l="0" t="-2636" r="-11483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6271541" y="1092595"/>
            <a:ext cx="987759" cy="987759"/>
          </a:xfrm>
          <a:custGeom>
            <a:avLst/>
            <a:gdLst/>
            <a:ahLst/>
            <a:cxnLst/>
            <a:rect r="r" b="b" t="t" l="l"/>
            <a:pathLst>
              <a:path h="987759" w="987759">
                <a:moveTo>
                  <a:pt x="0" y="0"/>
                </a:moveTo>
                <a:lnTo>
                  <a:pt x="987759" y="0"/>
                </a:lnTo>
                <a:lnTo>
                  <a:pt x="987759" y="987759"/>
                </a:lnTo>
                <a:lnTo>
                  <a:pt x="0" y="987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9814" y="729739"/>
            <a:ext cx="7760805" cy="7892751"/>
          </a:xfrm>
          <a:custGeom>
            <a:avLst/>
            <a:gdLst/>
            <a:ahLst/>
            <a:cxnLst/>
            <a:rect r="r" b="b" t="t" l="l"/>
            <a:pathLst>
              <a:path h="7892751" w="7760805">
                <a:moveTo>
                  <a:pt x="0" y="0"/>
                </a:moveTo>
                <a:lnTo>
                  <a:pt x="7760805" y="0"/>
                </a:lnTo>
                <a:lnTo>
                  <a:pt x="7760805" y="7892751"/>
                </a:lnTo>
                <a:lnTo>
                  <a:pt x="0" y="78927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06677" y="766763"/>
            <a:ext cx="9881323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799"/>
              </a:lnSpc>
            </a:pPr>
            <a:r>
              <a:rPr lang="en-US" sz="3999">
                <a:solidFill>
                  <a:srgbClr val="537673"/>
                </a:solidFill>
                <a:latin typeface="Sifonn"/>
                <a:ea typeface="Sifonn"/>
                <a:cs typeface="Sifonn"/>
                <a:sym typeface="Sifonn"/>
              </a:rPr>
              <a:t>Why is Borkum important to you?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2671599"/>
            <a:ext cx="7636691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8C856C"/>
                </a:solidFill>
                <a:latin typeface="DM Sans"/>
                <a:ea typeface="DM Sans"/>
                <a:cs typeface="DM Sans"/>
                <a:sym typeface="DM Sans"/>
              </a:rPr>
              <a:t>1 ) Tourist = 22.2%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DE4A25"/>
                </a:solidFill>
                <a:latin typeface="DM Sans"/>
                <a:ea typeface="DM Sans"/>
                <a:cs typeface="DM Sans"/>
                <a:sym typeface="DM Sans"/>
              </a:rPr>
              <a:t>2)2nd home / vacation home = 11.1%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270BD"/>
                </a:solidFill>
                <a:latin typeface="DM Sans"/>
                <a:ea typeface="DM Sans"/>
                <a:cs typeface="DM Sans"/>
                <a:sym typeface="DM Sans"/>
              </a:rPr>
              <a:t>3) patient = 19.4%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EF7D30"/>
                </a:solidFill>
                <a:latin typeface="DM Sans"/>
                <a:ea typeface="DM Sans"/>
                <a:cs typeface="DM Sans"/>
                <a:sym typeface="DM Sans"/>
              </a:rPr>
              <a:t>4)Family on island= 5.6%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7D28"/>
                </a:solidFill>
                <a:latin typeface="DM Sans"/>
                <a:ea typeface="DM Sans"/>
                <a:cs typeface="DM Sans"/>
                <a:sym typeface="DM Sans"/>
              </a:rPr>
              <a:t>5) work= 8.3%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824D2C"/>
                </a:solidFill>
                <a:latin typeface="DM Sans"/>
                <a:ea typeface="DM Sans"/>
                <a:cs typeface="DM Sans"/>
                <a:sym typeface="DM Sans"/>
              </a:rPr>
              <a:t>6)Living on island= 16.7%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97B2"/>
                </a:solidFill>
                <a:latin typeface="DM Sans"/>
                <a:ea typeface="DM Sans"/>
                <a:cs typeface="DM Sans"/>
                <a:sym typeface="DM Sans"/>
              </a:rPr>
              <a:t>7)Others= 2.8%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E5C65"/>
                </a:solidFill>
                <a:latin typeface="DM Sans"/>
                <a:ea typeface="DM Sans"/>
                <a:cs typeface="DM Sans"/>
                <a:sym typeface="DM Sans"/>
              </a:rPr>
              <a:t>8)Interest on island = 13.9%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6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14794"/>
            <a:ext cx="9007549" cy="7343506"/>
          </a:xfrm>
          <a:custGeom>
            <a:avLst/>
            <a:gdLst/>
            <a:ahLst/>
            <a:cxnLst/>
            <a:rect r="r" b="b" t="t" l="l"/>
            <a:pathLst>
              <a:path h="7343506" w="9007549">
                <a:moveTo>
                  <a:pt x="0" y="0"/>
                </a:moveTo>
                <a:lnTo>
                  <a:pt x="9007549" y="0"/>
                </a:lnTo>
                <a:lnTo>
                  <a:pt x="9007549" y="7343506"/>
                </a:lnTo>
                <a:lnTo>
                  <a:pt x="0" y="7343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5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44613" y="8788848"/>
            <a:ext cx="982520" cy="469452"/>
            <a:chOff x="0" y="0"/>
            <a:chExt cx="258771" cy="1236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771" cy="123642"/>
            </a:xfrm>
            <a:custGeom>
              <a:avLst/>
              <a:gdLst/>
              <a:ahLst/>
              <a:cxnLst/>
              <a:rect r="r" b="b" t="t" l="l"/>
              <a:pathLst>
                <a:path h="123642" w="258771">
                  <a:moveTo>
                    <a:pt x="61821" y="0"/>
                  </a:moveTo>
                  <a:lnTo>
                    <a:pt x="196950" y="0"/>
                  </a:lnTo>
                  <a:cubicBezTo>
                    <a:pt x="213346" y="0"/>
                    <a:pt x="229070" y="6513"/>
                    <a:pt x="240664" y="18107"/>
                  </a:cubicBezTo>
                  <a:cubicBezTo>
                    <a:pt x="252257" y="29701"/>
                    <a:pt x="258771" y="45425"/>
                    <a:pt x="258771" y="61821"/>
                  </a:cubicBezTo>
                  <a:lnTo>
                    <a:pt x="258771" y="61821"/>
                  </a:lnTo>
                  <a:cubicBezTo>
                    <a:pt x="258771" y="78217"/>
                    <a:pt x="252257" y="93941"/>
                    <a:pt x="240664" y="105535"/>
                  </a:cubicBezTo>
                  <a:cubicBezTo>
                    <a:pt x="229070" y="117128"/>
                    <a:pt x="213346" y="123642"/>
                    <a:pt x="196950" y="123642"/>
                  </a:cubicBezTo>
                  <a:lnTo>
                    <a:pt x="61821" y="123642"/>
                  </a:lnTo>
                  <a:cubicBezTo>
                    <a:pt x="45425" y="123642"/>
                    <a:pt x="29701" y="117128"/>
                    <a:pt x="18107" y="105535"/>
                  </a:cubicBezTo>
                  <a:cubicBezTo>
                    <a:pt x="6513" y="93941"/>
                    <a:pt x="0" y="78217"/>
                    <a:pt x="0" y="61821"/>
                  </a:cubicBezTo>
                  <a:lnTo>
                    <a:pt x="0" y="61821"/>
                  </a:lnTo>
                  <a:cubicBezTo>
                    <a:pt x="0" y="45425"/>
                    <a:pt x="6513" y="29701"/>
                    <a:pt x="18107" y="18107"/>
                  </a:cubicBezTo>
                  <a:cubicBezTo>
                    <a:pt x="29701" y="6513"/>
                    <a:pt x="45425" y="0"/>
                    <a:pt x="6182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58771" cy="180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86915" y="8824068"/>
            <a:ext cx="1543050" cy="399012"/>
            <a:chOff x="0" y="0"/>
            <a:chExt cx="406400" cy="1050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105090"/>
            </a:xfrm>
            <a:custGeom>
              <a:avLst/>
              <a:gdLst/>
              <a:ahLst/>
              <a:cxnLst/>
              <a:rect r="r" b="b" t="t" l="l"/>
              <a:pathLst>
                <a:path h="105090" w="406400">
                  <a:moveTo>
                    <a:pt x="52545" y="0"/>
                  </a:moveTo>
                  <a:lnTo>
                    <a:pt x="353855" y="0"/>
                  </a:lnTo>
                  <a:cubicBezTo>
                    <a:pt x="382875" y="0"/>
                    <a:pt x="406400" y="23525"/>
                    <a:pt x="406400" y="52545"/>
                  </a:cubicBezTo>
                  <a:lnTo>
                    <a:pt x="406400" y="52545"/>
                  </a:lnTo>
                  <a:cubicBezTo>
                    <a:pt x="406400" y="81564"/>
                    <a:pt x="382875" y="105090"/>
                    <a:pt x="353855" y="105090"/>
                  </a:cubicBezTo>
                  <a:lnTo>
                    <a:pt x="52545" y="105090"/>
                  </a:lnTo>
                  <a:cubicBezTo>
                    <a:pt x="23525" y="105090"/>
                    <a:pt x="0" y="81564"/>
                    <a:pt x="0" y="52545"/>
                  </a:cubicBezTo>
                  <a:lnTo>
                    <a:pt x="0" y="52545"/>
                  </a:lnTo>
                  <a:cubicBezTo>
                    <a:pt x="0" y="23525"/>
                    <a:pt x="23525" y="0"/>
                    <a:pt x="525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06400" cy="162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905797" y="375602"/>
            <a:ext cx="13939957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5D2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Age and Gender distribution of Borkum Visitors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567901" y="8782909"/>
            <a:ext cx="900754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32475" y="8782909"/>
            <a:ext cx="634722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Female</a:t>
            </a: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Gender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57602" y="1997299"/>
            <a:ext cx="6501698" cy="692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General Insights</a:t>
            </a:r>
          </a:p>
          <a:p>
            <a:pPr algn="ctr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Broad </a:t>
            </a: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Appeal: Borkum attracts a wide audience across ages and genders.</a:t>
            </a:r>
          </a:p>
          <a:p>
            <a:pPr algn="ctr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Targeted Marketing Opportunities: Knowledge of the demographic majority helps in designing effective marketing.</a:t>
            </a:r>
          </a:p>
          <a:p>
            <a:pPr algn="ctr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Inclusivity: Presence of diverse gender visitors indicates inclusivity, beneficial for marketing and service improvements.</a:t>
            </a:r>
          </a:p>
          <a:p>
            <a:pPr algn="ctr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7F6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4552" y="427196"/>
            <a:ext cx="17398646" cy="485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6"/>
              </a:lnSpc>
            </a:pPr>
            <a:r>
              <a:rPr lang="en-US" sz="344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 Distribution Insights:</a:t>
            </a:r>
          </a:p>
          <a:p>
            <a:pPr algn="ctr">
              <a:lnSpc>
                <a:spcPts val="4826"/>
              </a:lnSpc>
            </a:pPr>
          </a:p>
          <a:p>
            <a:pPr algn="l" marL="744301" indent="-372151" lvl="1">
              <a:lnSpc>
                <a:spcPts val="4826"/>
              </a:lnSpc>
              <a:buFont typeface="Arial"/>
              <a:buChar char="•"/>
            </a:pPr>
            <a:r>
              <a:rPr lang="en-US" sz="344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Diverse Demographics: Visitors span a wide range of ages.</a:t>
            </a:r>
          </a:p>
          <a:p>
            <a:pPr algn="l" marL="744301" indent="-372151" lvl="1">
              <a:lnSpc>
                <a:spcPts val="4826"/>
              </a:lnSpc>
              <a:buFont typeface="Arial"/>
              <a:buChar char="•"/>
            </a:pPr>
            <a:r>
              <a:rPr lang="en-US" sz="344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Clusters: Noticeable clusters in the 20-30, 40-50, and 60-70 age ranges.</a:t>
            </a:r>
          </a:p>
          <a:p>
            <a:pPr algn="l" marL="744301" indent="-372151" lvl="1">
              <a:lnSpc>
                <a:spcPts val="4826"/>
              </a:lnSpc>
              <a:buFont typeface="Arial"/>
              <a:buChar char="•"/>
            </a:pPr>
            <a:r>
              <a:rPr lang="en-US" sz="344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Potential Peaks: Indicates popular times for family vacations, retreats, and retirement trips.</a:t>
            </a:r>
          </a:p>
          <a:p>
            <a:pPr algn="l">
              <a:lnSpc>
                <a:spcPts val="4826"/>
              </a:lnSpc>
            </a:pPr>
          </a:p>
          <a:p>
            <a:pPr algn="l">
              <a:lnSpc>
                <a:spcPts val="4826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743949" y="4591365"/>
            <a:ext cx="17159250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Gender Distribution Insights:</a:t>
            </a:r>
          </a:p>
          <a:p>
            <a:pPr algn="ctr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There is a higher number of female visitors compared to male and diverse gender visitors, possibly due to marketing, travel preferences, or women's travel groups. A small representation of diverse gender visitors reflects inclusivity and diversity among travelers.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6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9644" y="1671772"/>
            <a:ext cx="11030068" cy="6943456"/>
          </a:xfrm>
          <a:custGeom>
            <a:avLst/>
            <a:gdLst/>
            <a:ahLst/>
            <a:cxnLst/>
            <a:rect r="r" b="b" t="t" l="l"/>
            <a:pathLst>
              <a:path h="6943456" w="11030068">
                <a:moveTo>
                  <a:pt x="0" y="0"/>
                </a:moveTo>
                <a:lnTo>
                  <a:pt x="11030068" y="0"/>
                </a:lnTo>
                <a:lnTo>
                  <a:pt x="11030068" y="6943456"/>
                </a:lnTo>
                <a:lnTo>
                  <a:pt x="0" y="6943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63287" y="2376290"/>
            <a:ext cx="438662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NA02_06 I let no trash lying around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42432" y="2915011"/>
            <a:ext cx="681686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NA02_01  No reason to be sloppy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63287" y="3454761"/>
            <a:ext cx="510885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NA02_07 I actively collect trash on island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63287" y="3994511"/>
            <a:ext cx="601277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NA02_04 I use my own coffe-to-go cups or recap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63287" y="4534261"/>
            <a:ext cx="64797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NA02_05 I choose take out food only without plastic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63287" y="5074011"/>
            <a:ext cx="62850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NA02_08 I tell othersnot to walk on protected area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63287" y="5613761"/>
            <a:ext cx="546413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NA02_02 Green transportation is important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63287" y="6153511"/>
            <a:ext cx="716375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NA02_10 Restaurants have to have substainable products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63287" y="7233011"/>
            <a:ext cx="691586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Na02_09 Substainable accomodation is most important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48154" y="6693261"/>
            <a:ext cx="557926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NA02_03 I shop only substainable clothing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4488" y="448310"/>
            <a:ext cx="159990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graph shows factors affecting sustainability attitudes on Borkum island.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6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42975"/>
            <a:ext cx="12795195" cy="5484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56"/>
              </a:lnSpc>
            </a:pPr>
            <a:r>
              <a:rPr lang="en-US" sz="44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 importance on waste management, avoiding plastic waste, and cleanliness in eco-friendly travel. Visitors prioritize eco-friendly transportation and lodging, with personal sustainable practices valued moderately. This guides policymakers and tourism operators in focusing on sustainability initiatives.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22711" y="6662294"/>
            <a:ext cx="2833861" cy="3624706"/>
          </a:xfrm>
          <a:custGeom>
            <a:avLst/>
            <a:gdLst/>
            <a:ahLst/>
            <a:cxnLst/>
            <a:rect r="r" b="b" t="t" l="l"/>
            <a:pathLst>
              <a:path h="3624706" w="2833861">
                <a:moveTo>
                  <a:pt x="0" y="0"/>
                </a:moveTo>
                <a:lnTo>
                  <a:pt x="2833861" y="0"/>
                </a:lnTo>
                <a:lnTo>
                  <a:pt x="2833861" y="3624706"/>
                </a:lnTo>
                <a:lnTo>
                  <a:pt x="0" y="3624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80695" y="7463292"/>
            <a:ext cx="2207626" cy="2823708"/>
          </a:xfrm>
          <a:custGeom>
            <a:avLst/>
            <a:gdLst/>
            <a:ahLst/>
            <a:cxnLst/>
            <a:rect r="r" b="b" t="t" l="l"/>
            <a:pathLst>
              <a:path h="2823708" w="2207626">
                <a:moveTo>
                  <a:pt x="0" y="0"/>
                </a:moveTo>
                <a:lnTo>
                  <a:pt x="2207626" y="0"/>
                </a:lnTo>
                <a:lnTo>
                  <a:pt x="2207626" y="2823708"/>
                </a:lnTo>
                <a:lnTo>
                  <a:pt x="0" y="2823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88321" y="7463292"/>
            <a:ext cx="2207626" cy="2823708"/>
          </a:xfrm>
          <a:custGeom>
            <a:avLst/>
            <a:gdLst/>
            <a:ahLst/>
            <a:cxnLst/>
            <a:rect r="r" b="b" t="t" l="l"/>
            <a:pathLst>
              <a:path h="2823708" w="2207626">
                <a:moveTo>
                  <a:pt x="0" y="0"/>
                </a:moveTo>
                <a:lnTo>
                  <a:pt x="2207626" y="0"/>
                </a:lnTo>
                <a:lnTo>
                  <a:pt x="2207626" y="2823708"/>
                </a:lnTo>
                <a:lnTo>
                  <a:pt x="0" y="2823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6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4629150" y="4629150"/>
            <a:ext cx="10287000" cy="1028700"/>
          </a:xfrm>
          <a:custGeom>
            <a:avLst/>
            <a:gdLst/>
            <a:ahLst/>
            <a:cxnLst/>
            <a:rect r="r" b="b" t="t" l="l"/>
            <a:pathLst>
              <a:path h="1028700" w="10287000">
                <a:moveTo>
                  <a:pt x="0" y="0"/>
                </a:moveTo>
                <a:lnTo>
                  <a:pt x="10287000" y="0"/>
                </a:lnTo>
                <a:lnTo>
                  <a:pt x="10287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14837" b="-78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471" y="1028700"/>
            <a:ext cx="987759" cy="987759"/>
          </a:xfrm>
          <a:custGeom>
            <a:avLst/>
            <a:gdLst/>
            <a:ahLst/>
            <a:cxnLst/>
            <a:rect r="r" b="b" t="t" l="l"/>
            <a:pathLst>
              <a:path h="987759" w="987759">
                <a:moveTo>
                  <a:pt x="0" y="0"/>
                </a:moveTo>
                <a:lnTo>
                  <a:pt x="987758" y="0"/>
                </a:lnTo>
                <a:lnTo>
                  <a:pt x="987758" y="987759"/>
                </a:lnTo>
                <a:lnTo>
                  <a:pt x="0" y="987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21708" y="7232403"/>
            <a:ext cx="3102457" cy="3054597"/>
          </a:xfrm>
          <a:custGeom>
            <a:avLst/>
            <a:gdLst/>
            <a:ahLst/>
            <a:cxnLst/>
            <a:rect r="r" b="b" t="t" l="l"/>
            <a:pathLst>
              <a:path h="3054597" w="3102457">
                <a:moveTo>
                  <a:pt x="0" y="0"/>
                </a:moveTo>
                <a:lnTo>
                  <a:pt x="3102457" y="0"/>
                </a:lnTo>
                <a:lnTo>
                  <a:pt x="3102457" y="3054597"/>
                </a:lnTo>
                <a:lnTo>
                  <a:pt x="0" y="3054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21211" y="2411815"/>
            <a:ext cx="2466789" cy="2687833"/>
          </a:xfrm>
          <a:custGeom>
            <a:avLst/>
            <a:gdLst/>
            <a:ahLst/>
            <a:cxnLst/>
            <a:rect r="r" b="b" t="t" l="l"/>
            <a:pathLst>
              <a:path h="2687833" w="2466789">
                <a:moveTo>
                  <a:pt x="0" y="0"/>
                </a:moveTo>
                <a:lnTo>
                  <a:pt x="2466789" y="0"/>
                </a:lnTo>
                <a:lnTo>
                  <a:pt x="2466789" y="2687833"/>
                </a:lnTo>
                <a:lnTo>
                  <a:pt x="0" y="26878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85659" y="0"/>
            <a:ext cx="1843328" cy="2647076"/>
          </a:xfrm>
          <a:custGeom>
            <a:avLst/>
            <a:gdLst/>
            <a:ahLst/>
            <a:cxnLst/>
            <a:rect r="r" b="b" t="t" l="l"/>
            <a:pathLst>
              <a:path h="2647076" w="1843328">
                <a:moveTo>
                  <a:pt x="0" y="0"/>
                </a:moveTo>
                <a:lnTo>
                  <a:pt x="1843328" y="0"/>
                </a:lnTo>
                <a:lnTo>
                  <a:pt x="1843328" y="2647076"/>
                </a:lnTo>
                <a:lnTo>
                  <a:pt x="0" y="26470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1969" y="-1702985"/>
            <a:ext cx="4069628" cy="4114800"/>
          </a:xfrm>
          <a:custGeom>
            <a:avLst/>
            <a:gdLst/>
            <a:ahLst/>
            <a:cxnLst/>
            <a:rect r="r" b="b" t="t" l="l"/>
            <a:pathLst>
              <a:path h="4114800" w="4069628">
                <a:moveTo>
                  <a:pt x="0" y="0"/>
                </a:moveTo>
                <a:lnTo>
                  <a:pt x="4069627" y="0"/>
                </a:lnTo>
                <a:lnTo>
                  <a:pt x="40696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053378" y="3755731"/>
            <a:ext cx="10181244" cy="2775537"/>
            <a:chOff x="0" y="0"/>
            <a:chExt cx="13574992" cy="370071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3574992" cy="183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800"/>
                </a:lnSpc>
              </a:pPr>
              <a:r>
                <a:rPr lang="en-US" sz="9000">
                  <a:solidFill>
                    <a:srgbClr val="537673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Thank You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289107"/>
              <a:ext cx="13574992" cy="1411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</a:pPr>
              <a:r>
                <a:rPr lang="en-US" sz="3500">
                  <a:solidFill>
                    <a:srgbClr val="537673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For joining our Borkum Island adventure. See you soon! 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117173" y="6464594"/>
            <a:ext cx="6424234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37673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Aimee Saintete Iyizerwa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37673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Anagha Biju Cheriyan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6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95831"/>
            <a:ext cx="5993783" cy="4726218"/>
          </a:xfrm>
          <a:custGeom>
            <a:avLst/>
            <a:gdLst/>
            <a:ahLst/>
            <a:cxnLst/>
            <a:rect r="r" b="b" t="t" l="l"/>
            <a:pathLst>
              <a:path h="4726218" w="5993783">
                <a:moveTo>
                  <a:pt x="0" y="0"/>
                </a:moveTo>
                <a:lnTo>
                  <a:pt x="5993783" y="0"/>
                </a:lnTo>
                <a:lnTo>
                  <a:pt x="5993783" y="4726219"/>
                </a:lnTo>
                <a:lnTo>
                  <a:pt x="0" y="4726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68" t="0" r="-256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88113" y="1347478"/>
            <a:ext cx="9088999" cy="7910822"/>
            <a:chOff x="0" y="0"/>
            <a:chExt cx="2393811" cy="20835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9000" cy="2087747"/>
            </a:xfrm>
            <a:custGeom>
              <a:avLst/>
              <a:gdLst/>
              <a:ahLst/>
              <a:cxnLst/>
              <a:rect r="r" b="b" t="t" l="l"/>
              <a:pathLst>
                <a:path h="2087747" w="2409000">
                  <a:moveTo>
                    <a:pt x="1359153" y="0"/>
                  </a:moveTo>
                  <a:cubicBezTo>
                    <a:pt x="1385410" y="0"/>
                    <a:pt x="1411824" y="0"/>
                    <a:pt x="1438029" y="0"/>
                  </a:cubicBezTo>
                  <a:cubicBezTo>
                    <a:pt x="1646953" y="34799"/>
                    <a:pt x="1777520" y="150636"/>
                    <a:pt x="1836991" y="340180"/>
                  </a:cubicBezTo>
                  <a:cubicBezTo>
                    <a:pt x="2185302" y="314903"/>
                    <a:pt x="2409000" y="673306"/>
                    <a:pt x="2284212" y="1025061"/>
                  </a:cubicBezTo>
                  <a:cubicBezTo>
                    <a:pt x="2335532" y="1098976"/>
                    <a:pt x="2378348" y="1181657"/>
                    <a:pt x="2393810" y="1292629"/>
                  </a:cubicBezTo>
                  <a:cubicBezTo>
                    <a:pt x="2393810" y="1324417"/>
                    <a:pt x="2393810" y="1356131"/>
                    <a:pt x="2393810" y="1387915"/>
                  </a:cubicBezTo>
                  <a:cubicBezTo>
                    <a:pt x="2347730" y="1670349"/>
                    <a:pt x="2149444" y="1861198"/>
                    <a:pt x="1823912" y="1809820"/>
                  </a:cubicBezTo>
                  <a:cubicBezTo>
                    <a:pt x="1740154" y="1954837"/>
                    <a:pt x="1591117" y="2087747"/>
                    <a:pt x="1359202" y="2081976"/>
                  </a:cubicBezTo>
                  <a:cubicBezTo>
                    <a:pt x="1239328" y="2072456"/>
                    <a:pt x="1155934" y="2017313"/>
                    <a:pt x="1082919" y="1950318"/>
                  </a:cubicBezTo>
                  <a:cubicBezTo>
                    <a:pt x="1006014" y="2006007"/>
                    <a:pt x="922724" y="2049711"/>
                    <a:pt x="802383" y="2050192"/>
                  </a:cubicBezTo>
                  <a:cubicBezTo>
                    <a:pt x="523971" y="2051016"/>
                    <a:pt x="337725" y="1836469"/>
                    <a:pt x="333210" y="1542183"/>
                  </a:cubicBezTo>
                  <a:cubicBezTo>
                    <a:pt x="154228" y="1473338"/>
                    <a:pt x="33004" y="1344831"/>
                    <a:pt x="0" y="1124936"/>
                  </a:cubicBezTo>
                  <a:cubicBezTo>
                    <a:pt x="0" y="1093153"/>
                    <a:pt x="0" y="1061300"/>
                    <a:pt x="0" y="1029650"/>
                  </a:cubicBezTo>
                  <a:cubicBezTo>
                    <a:pt x="36429" y="811750"/>
                    <a:pt x="151063" y="674878"/>
                    <a:pt x="341929" y="616858"/>
                  </a:cubicBezTo>
                  <a:cubicBezTo>
                    <a:pt x="330460" y="249278"/>
                    <a:pt x="712245" y="19592"/>
                    <a:pt x="1025890" y="181530"/>
                  </a:cubicBezTo>
                  <a:cubicBezTo>
                    <a:pt x="1100566" y="101451"/>
                    <a:pt x="1206219" y="14111"/>
                    <a:pt x="1359153" y="0"/>
                  </a:cubicBezTo>
                  <a:close/>
                </a:path>
              </a:pathLst>
            </a:custGeom>
            <a:solidFill>
              <a:srgbClr val="E6FD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2210" y="290101"/>
              <a:ext cx="2169391" cy="1495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821211" y="3562"/>
            <a:ext cx="2466789" cy="2687833"/>
          </a:xfrm>
          <a:custGeom>
            <a:avLst/>
            <a:gdLst/>
            <a:ahLst/>
            <a:cxnLst/>
            <a:rect r="r" b="b" t="t" l="l"/>
            <a:pathLst>
              <a:path h="2687833" w="2466789">
                <a:moveTo>
                  <a:pt x="0" y="0"/>
                </a:moveTo>
                <a:lnTo>
                  <a:pt x="2466789" y="0"/>
                </a:lnTo>
                <a:lnTo>
                  <a:pt x="2466789" y="2687832"/>
                </a:lnTo>
                <a:lnTo>
                  <a:pt x="0" y="2687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6118" y="8229600"/>
            <a:ext cx="2089636" cy="2057400"/>
          </a:xfrm>
          <a:custGeom>
            <a:avLst/>
            <a:gdLst/>
            <a:ahLst/>
            <a:cxnLst/>
            <a:rect r="r" b="b" t="t" l="l"/>
            <a:pathLst>
              <a:path h="2057400" w="2089636">
                <a:moveTo>
                  <a:pt x="0" y="0"/>
                </a:moveTo>
                <a:lnTo>
                  <a:pt x="2089636" y="0"/>
                </a:lnTo>
                <a:lnTo>
                  <a:pt x="208963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85618" y="1787525"/>
            <a:ext cx="1475699" cy="1887521"/>
          </a:xfrm>
          <a:custGeom>
            <a:avLst/>
            <a:gdLst/>
            <a:ahLst/>
            <a:cxnLst/>
            <a:rect r="r" b="b" t="t" l="l"/>
            <a:pathLst>
              <a:path h="1887521" w="1475699">
                <a:moveTo>
                  <a:pt x="0" y="0"/>
                </a:moveTo>
                <a:lnTo>
                  <a:pt x="1475698" y="0"/>
                </a:lnTo>
                <a:lnTo>
                  <a:pt x="1475698" y="1887522"/>
                </a:lnTo>
                <a:lnTo>
                  <a:pt x="0" y="18875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2702480"/>
            <a:ext cx="6509386" cy="4882040"/>
          </a:xfrm>
          <a:custGeom>
            <a:avLst/>
            <a:gdLst/>
            <a:ahLst/>
            <a:cxnLst/>
            <a:rect r="r" b="b" t="t" l="l"/>
            <a:pathLst>
              <a:path h="4882040" w="6509386">
                <a:moveTo>
                  <a:pt x="0" y="0"/>
                </a:moveTo>
                <a:lnTo>
                  <a:pt x="6509386" y="0"/>
                </a:lnTo>
                <a:lnTo>
                  <a:pt x="6509386" y="4882040"/>
                </a:lnTo>
                <a:lnTo>
                  <a:pt x="0" y="4882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38200"/>
            <a:ext cx="4146471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537673"/>
                </a:solidFill>
                <a:latin typeface="Gagalin"/>
                <a:ea typeface="Gagalin"/>
                <a:cs typeface="Gagalin"/>
                <a:sym typeface="Gagalin"/>
              </a:rPr>
              <a:t>BORKUM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69802" y="3441209"/>
            <a:ext cx="7525622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37673"/>
                </a:solidFill>
                <a:latin typeface="Georgia Pro"/>
                <a:ea typeface="Georgia Pro"/>
                <a:cs typeface="Georgia Pro"/>
                <a:sym typeface="Georgia Pro"/>
              </a:rPr>
              <a:t>Borkum is the largest of the East Frisian Islands in the North Sea, part of Lower Saxony, Germany. It's situated in the Wadden Sea, a UNESCO World Heritage site famous for biodiversity and tidal flats.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5EB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630150" y="4629150"/>
            <a:ext cx="10287000" cy="1028700"/>
          </a:xfrm>
          <a:custGeom>
            <a:avLst/>
            <a:gdLst/>
            <a:ahLst/>
            <a:cxnLst/>
            <a:rect r="r" b="b" t="t" l="l"/>
            <a:pathLst>
              <a:path h="1028700" w="10287000">
                <a:moveTo>
                  <a:pt x="0" y="0"/>
                </a:moveTo>
                <a:lnTo>
                  <a:pt x="10287000" y="0"/>
                </a:lnTo>
                <a:lnTo>
                  <a:pt x="10287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33" t="-419588" r="-102803" b="-3693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79771" y="1028700"/>
            <a:ext cx="987759" cy="987759"/>
          </a:xfrm>
          <a:custGeom>
            <a:avLst/>
            <a:gdLst/>
            <a:ahLst/>
            <a:cxnLst/>
            <a:rect r="r" b="b" t="t" l="l"/>
            <a:pathLst>
              <a:path h="987759" w="987759">
                <a:moveTo>
                  <a:pt x="0" y="0"/>
                </a:moveTo>
                <a:lnTo>
                  <a:pt x="987758" y="0"/>
                </a:lnTo>
                <a:lnTo>
                  <a:pt x="987758" y="987759"/>
                </a:lnTo>
                <a:lnTo>
                  <a:pt x="0" y="987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4865" y="2232895"/>
            <a:ext cx="7315200" cy="3768936"/>
          </a:xfrm>
          <a:custGeom>
            <a:avLst/>
            <a:gdLst/>
            <a:ahLst/>
            <a:cxnLst/>
            <a:rect r="r" b="b" t="t" l="l"/>
            <a:pathLst>
              <a:path h="3768936" w="7315200">
                <a:moveTo>
                  <a:pt x="0" y="0"/>
                </a:moveTo>
                <a:lnTo>
                  <a:pt x="7315200" y="0"/>
                </a:lnTo>
                <a:lnTo>
                  <a:pt x="7315200" y="3768936"/>
                </a:lnTo>
                <a:lnTo>
                  <a:pt x="0" y="37689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931" y="8535233"/>
            <a:ext cx="1219867" cy="1751767"/>
          </a:xfrm>
          <a:custGeom>
            <a:avLst/>
            <a:gdLst/>
            <a:ahLst/>
            <a:cxnLst/>
            <a:rect r="r" b="b" t="t" l="l"/>
            <a:pathLst>
              <a:path h="1751767" w="1219867">
                <a:moveTo>
                  <a:pt x="0" y="0"/>
                </a:moveTo>
                <a:lnTo>
                  <a:pt x="1219867" y="0"/>
                </a:lnTo>
                <a:lnTo>
                  <a:pt x="1219867" y="1751767"/>
                </a:lnTo>
                <a:lnTo>
                  <a:pt x="0" y="17517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66343" y="1019175"/>
            <a:ext cx="14367952" cy="1379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800"/>
              </a:lnSpc>
            </a:pPr>
            <a:r>
              <a:rPr lang="en-US" sz="9000">
                <a:solidFill>
                  <a:srgbClr val="537673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Facts about Borkum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170852" y="7047696"/>
            <a:ext cx="4123193" cy="1748553"/>
            <a:chOff x="0" y="0"/>
            <a:chExt cx="5497590" cy="233140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5497590" cy="710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200"/>
                </a:lnSpc>
              </a:pPr>
              <a:r>
                <a:rPr lang="en-US" sz="3500">
                  <a:solidFill>
                    <a:srgbClr val="537673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Data Analysis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30172"/>
              <a:ext cx="5497590" cy="1201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537673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Data Analysis and Visualization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082404" y="7047696"/>
            <a:ext cx="4123193" cy="2210604"/>
            <a:chOff x="0" y="0"/>
            <a:chExt cx="5497590" cy="294747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5497590" cy="710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200"/>
                </a:lnSpc>
              </a:pPr>
              <a:r>
                <a:rPr lang="en-US" sz="3500">
                  <a:solidFill>
                    <a:srgbClr val="537673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Presentation Focus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30172"/>
              <a:ext cx="5497590" cy="1817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537673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Highlight the beauty and attractions of Borkum island.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966343" y="7047696"/>
            <a:ext cx="4106411" cy="2178738"/>
            <a:chOff x="0" y="0"/>
            <a:chExt cx="5475215" cy="290498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5475215" cy="710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200"/>
                </a:lnSpc>
              </a:pPr>
              <a:r>
                <a:rPr lang="en-US" sz="3500">
                  <a:solidFill>
                    <a:srgbClr val="537673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Exploring Borkum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87685"/>
              <a:ext cx="5475215" cy="1817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537673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Introduce island paradise with stunning visuals and compelling information.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38425" y="2957833"/>
            <a:ext cx="7020875" cy="5276033"/>
          </a:xfrm>
          <a:custGeom>
            <a:avLst/>
            <a:gdLst/>
            <a:ahLst/>
            <a:cxnLst/>
            <a:rect r="r" b="b" t="t" l="l"/>
            <a:pathLst>
              <a:path h="5276033" w="7020875">
                <a:moveTo>
                  <a:pt x="0" y="0"/>
                </a:moveTo>
                <a:lnTo>
                  <a:pt x="7020875" y="0"/>
                </a:lnTo>
                <a:lnTo>
                  <a:pt x="7020875" y="5276033"/>
                </a:lnTo>
                <a:lnTo>
                  <a:pt x="0" y="5276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721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6439" y="2505484"/>
            <a:ext cx="8657867" cy="6655183"/>
            <a:chOff x="0" y="0"/>
            <a:chExt cx="1109038" cy="8525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9038" cy="852502"/>
            </a:xfrm>
            <a:custGeom>
              <a:avLst/>
              <a:gdLst/>
              <a:ahLst/>
              <a:cxnLst/>
              <a:rect r="r" b="b" t="t" l="l"/>
              <a:pathLst>
                <a:path h="852502" w="1109038">
                  <a:moveTo>
                    <a:pt x="0" y="50800"/>
                  </a:moveTo>
                  <a:lnTo>
                    <a:pt x="554519" y="0"/>
                  </a:lnTo>
                  <a:lnTo>
                    <a:pt x="1109038" y="50800"/>
                  </a:lnTo>
                  <a:lnTo>
                    <a:pt x="1109038" y="801702"/>
                  </a:lnTo>
                  <a:lnTo>
                    <a:pt x="554519" y="852502"/>
                  </a:lnTo>
                  <a:lnTo>
                    <a:pt x="0" y="801702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1750"/>
              <a:ext cx="1109038" cy="858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969428" y="2505484"/>
            <a:ext cx="1040549" cy="881628"/>
          </a:xfrm>
          <a:custGeom>
            <a:avLst/>
            <a:gdLst/>
            <a:ahLst/>
            <a:cxnLst/>
            <a:rect r="r" b="b" t="t" l="l"/>
            <a:pathLst>
              <a:path h="881628" w="1040549">
                <a:moveTo>
                  <a:pt x="0" y="0"/>
                </a:moveTo>
                <a:lnTo>
                  <a:pt x="1040549" y="0"/>
                </a:lnTo>
                <a:lnTo>
                  <a:pt x="1040549" y="881628"/>
                </a:lnTo>
                <a:lnTo>
                  <a:pt x="0" y="8816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46546" y="-1609316"/>
            <a:ext cx="4069628" cy="4114800"/>
          </a:xfrm>
          <a:custGeom>
            <a:avLst/>
            <a:gdLst/>
            <a:ahLst/>
            <a:cxnLst/>
            <a:rect r="r" b="b" t="t" l="l"/>
            <a:pathLst>
              <a:path h="4114800" w="4069628">
                <a:moveTo>
                  <a:pt x="0" y="0"/>
                </a:moveTo>
                <a:lnTo>
                  <a:pt x="4069628" y="0"/>
                </a:lnTo>
                <a:lnTo>
                  <a:pt x="4069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75" y="8357124"/>
            <a:ext cx="2132460" cy="1929876"/>
          </a:xfrm>
          <a:custGeom>
            <a:avLst/>
            <a:gdLst/>
            <a:ahLst/>
            <a:cxnLst/>
            <a:rect r="r" b="b" t="t" l="l"/>
            <a:pathLst>
              <a:path h="1929876" w="2132460">
                <a:moveTo>
                  <a:pt x="0" y="0"/>
                </a:moveTo>
                <a:lnTo>
                  <a:pt x="2132461" y="0"/>
                </a:lnTo>
                <a:lnTo>
                  <a:pt x="2132461" y="1929876"/>
                </a:lnTo>
                <a:lnTo>
                  <a:pt x="0" y="19298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38425" y="2939221"/>
            <a:ext cx="7020875" cy="4953466"/>
          </a:xfrm>
          <a:custGeom>
            <a:avLst/>
            <a:gdLst/>
            <a:ahLst/>
            <a:cxnLst/>
            <a:rect r="r" b="b" t="t" l="l"/>
            <a:pathLst>
              <a:path h="4953466" w="7020875">
                <a:moveTo>
                  <a:pt x="0" y="0"/>
                </a:moveTo>
                <a:lnTo>
                  <a:pt x="7020875" y="0"/>
                </a:lnTo>
                <a:lnTo>
                  <a:pt x="7020875" y="4953467"/>
                </a:lnTo>
                <a:lnTo>
                  <a:pt x="0" y="495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15" t="0" r="-291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86439" y="904875"/>
            <a:ext cx="778299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476D99"/>
                </a:solidFill>
                <a:latin typeface="Gagalin"/>
                <a:ea typeface="Gagalin"/>
                <a:cs typeface="Gagalin"/>
                <a:sym typeface="Gagalin"/>
              </a:rPr>
              <a:t>History of Borkum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3638" y="3784873"/>
            <a:ext cx="8403467" cy="359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537673"/>
                </a:solidFill>
                <a:latin typeface="Georgia Pro"/>
                <a:ea typeface="Georgia Pro"/>
                <a:cs typeface="Georgia Pro"/>
                <a:sym typeface="Georgia Pro"/>
              </a:rPr>
              <a:t>Borkum Island, with a history dating back to Roman times known for beans, was part of a larger island chain until the 18th century. It thrived on whaling but faced poverty and emigration after the industry declined. Today, Borkum is a tourist destination famous for its natural beauty and maritime heritage.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6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57050" y="5384178"/>
            <a:ext cx="7971546" cy="4902822"/>
            <a:chOff x="0" y="0"/>
            <a:chExt cx="10628729" cy="65370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25223" y="1491984"/>
              <a:ext cx="9503505" cy="2833773"/>
            </a:xfrm>
            <a:custGeom>
              <a:avLst/>
              <a:gdLst/>
              <a:ahLst/>
              <a:cxnLst/>
              <a:rect r="r" b="b" t="t" l="l"/>
              <a:pathLst>
                <a:path h="2833773" w="9503505">
                  <a:moveTo>
                    <a:pt x="0" y="0"/>
                  </a:moveTo>
                  <a:lnTo>
                    <a:pt x="9503506" y="0"/>
                  </a:lnTo>
                  <a:lnTo>
                    <a:pt x="9503506" y="2833773"/>
                  </a:lnTo>
                  <a:lnTo>
                    <a:pt x="0" y="28337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3454147"/>
              <a:ext cx="2935348" cy="2796586"/>
            </a:xfrm>
            <a:custGeom>
              <a:avLst/>
              <a:gdLst/>
              <a:ahLst/>
              <a:cxnLst/>
              <a:rect r="r" b="b" t="t" l="l"/>
              <a:pathLst>
                <a:path h="2796586" w="2935348">
                  <a:moveTo>
                    <a:pt x="0" y="0"/>
                  </a:moveTo>
                  <a:lnTo>
                    <a:pt x="2935348" y="0"/>
                  </a:lnTo>
                  <a:lnTo>
                    <a:pt x="2935348" y="2796586"/>
                  </a:lnTo>
                  <a:lnTo>
                    <a:pt x="0" y="27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801609" y="2184873"/>
              <a:ext cx="2428898" cy="3029238"/>
            </a:xfrm>
            <a:custGeom>
              <a:avLst/>
              <a:gdLst/>
              <a:ahLst/>
              <a:cxnLst/>
              <a:rect r="r" b="b" t="t" l="l"/>
              <a:pathLst>
                <a:path h="3029238" w="2428898">
                  <a:moveTo>
                    <a:pt x="0" y="0"/>
                  </a:moveTo>
                  <a:lnTo>
                    <a:pt x="2428898" y="0"/>
                  </a:lnTo>
                  <a:lnTo>
                    <a:pt x="2428898" y="3029238"/>
                  </a:lnTo>
                  <a:lnTo>
                    <a:pt x="0" y="3029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372711" y="1823202"/>
              <a:ext cx="2428898" cy="3029238"/>
            </a:xfrm>
            <a:custGeom>
              <a:avLst/>
              <a:gdLst/>
              <a:ahLst/>
              <a:cxnLst/>
              <a:rect r="r" b="b" t="t" l="l"/>
              <a:pathLst>
                <a:path h="3029238" w="2428898">
                  <a:moveTo>
                    <a:pt x="0" y="0"/>
                  </a:moveTo>
                  <a:lnTo>
                    <a:pt x="2428898" y="0"/>
                  </a:lnTo>
                  <a:lnTo>
                    <a:pt x="2428898" y="3029238"/>
                  </a:lnTo>
                  <a:lnTo>
                    <a:pt x="0" y="3029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038246" y="4001332"/>
              <a:ext cx="5467445" cy="2425557"/>
            </a:xfrm>
            <a:custGeom>
              <a:avLst/>
              <a:gdLst/>
              <a:ahLst/>
              <a:cxnLst/>
              <a:rect r="r" b="b" t="t" l="l"/>
              <a:pathLst>
                <a:path h="2425557" w="5467445">
                  <a:moveTo>
                    <a:pt x="0" y="0"/>
                  </a:moveTo>
                  <a:lnTo>
                    <a:pt x="5467445" y="0"/>
                  </a:lnTo>
                  <a:lnTo>
                    <a:pt x="5467445" y="2425557"/>
                  </a:lnTo>
                  <a:lnTo>
                    <a:pt x="0" y="2425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038246" y="3167783"/>
              <a:ext cx="4323860" cy="3369313"/>
            </a:xfrm>
            <a:custGeom>
              <a:avLst/>
              <a:gdLst/>
              <a:ahLst/>
              <a:cxnLst/>
              <a:rect r="r" b="b" t="t" l="l"/>
              <a:pathLst>
                <a:path h="3369313" w="4323860">
                  <a:moveTo>
                    <a:pt x="0" y="0"/>
                  </a:moveTo>
                  <a:lnTo>
                    <a:pt x="4323860" y="0"/>
                  </a:lnTo>
                  <a:lnTo>
                    <a:pt x="4323860" y="3369313"/>
                  </a:lnTo>
                  <a:lnTo>
                    <a:pt x="0" y="3369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314364" y="0"/>
              <a:ext cx="2559167" cy="2321862"/>
            </a:xfrm>
            <a:custGeom>
              <a:avLst/>
              <a:gdLst/>
              <a:ahLst/>
              <a:cxnLst/>
              <a:rect r="r" b="b" t="t" l="l"/>
              <a:pathLst>
                <a:path h="2321862" w="2559167">
                  <a:moveTo>
                    <a:pt x="0" y="0"/>
                  </a:moveTo>
                  <a:lnTo>
                    <a:pt x="2559167" y="0"/>
                  </a:lnTo>
                  <a:lnTo>
                    <a:pt x="2559167" y="2321862"/>
                  </a:lnTo>
                  <a:lnTo>
                    <a:pt x="0" y="2321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504675" y="2423794"/>
            <a:ext cx="9792429" cy="8248784"/>
            <a:chOff x="0" y="0"/>
            <a:chExt cx="984291" cy="8291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84291" cy="829130"/>
            </a:xfrm>
            <a:custGeom>
              <a:avLst/>
              <a:gdLst/>
              <a:ahLst/>
              <a:cxnLst/>
              <a:rect r="r" b="b" t="t" l="l"/>
              <a:pathLst>
                <a:path h="829130" w="984291">
                  <a:moveTo>
                    <a:pt x="492145" y="0"/>
                  </a:moveTo>
                  <a:lnTo>
                    <a:pt x="561435" y="46050"/>
                  </a:lnTo>
                  <a:lnTo>
                    <a:pt x="644226" y="20290"/>
                  </a:lnTo>
                  <a:lnTo>
                    <a:pt x="693231" y="82123"/>
                  </a:lnTo>
                  <a:lnTo>
                    <a:pt x="781421" y="79175"/>
                  </a:lnTo>
                  <a:lnTo>
                    <a:pt x="805345" y="150737"/>
                  </a:lnTo>
                  <a:lnTo>
                    <a:pt x="890299" y="170890"/>
                  </a:lnTo>
                  <a:lnTo>
                    <a:pt x="886800" y="245178"/>
                  </a:lnTo>
                  <a:lnTo>
                    <a:pt x="960203" y="286458"/>
                  </a:lnTo>
                  <a:lnTo>
                    <a:pt x="929623" y="356198"/>
                  </a:lnTo>
                  <a:lnTo>
                    <a:pt x="984291" y="414565"/>
                  </a:lnTo>
                  <a:lnTo>
                    <a:pt x="929623" y="472932"/>
                  </a:lnTo>
                  <a:lnTo>
                    <a:pt x="960203" y="542672"/>
                  </a:lnTo>
                  <a:lnTo>
                    <a:pt x="886800" y="583953"/>
                  </a:lnTo>
                  <a:lnTo>
                    <a:pt x="890299" y="658240"/>
                  </a:lnTo>
                  <a:lnTo>
                    <a:pt x="805345" y="678393"/>
                  </a:lnTo>
                  <a:lnTo>
                    <a:pt x="781421" y="749955"/>
                  </a:lnTo>
                  <a:lnTo>
                    <a:pt x="693231" y="747008"/>
                  </a:lnTo>
                  <a:lnTo>
                    <a:pt x="644226" y="808840"/>
                  </a:lnTo>
                  <a:lnTo>
                    <a:pt x="561435" y="783080"/>
                  </a:lnTo>
                  <a:lnTo>
                    <a:pt x="492145" y="829130"/>
                  </a:lnTo>
                  <a:lnTo>
                    <a:pt x="422856" y="783080"/>
                  </a:lnTo>
                  <a:lnTo>
                    <a:pt x="340065" y="808840"/>
                  </a:lnTo>
                  <a:lnTo>
                    <a:pt x="291059" y="747008"/>
                  </a:lnTo>
                  <a:lnTo>
                    <a:pt x="202870" y="749955"/>
                  </a:lnTo>
                  <a:lnTo>
                    <a:pt x="178946" y="678393"/>
                  </a:lnTo>
                  <a:lnTo>
                    <a:pt x="93991" y="658240"/>
                  </a:lnTo>
                  <a:lnTo>
                    <a:pt x="97491" y="583953"/>
                  </a:lnTo>
                  <a:lnTo>
                    <a:pt x="24087" y="542672"/>
                  </a:lnTo>
                  <a:lnTo>
                    <a:pt x="54668" y="472932"/>
                  </a:lnTo>
                  <a:lnTo>
                    <a:pt x="0" y="414565"/>
                  </a:lnTo>
                  <a:lnTo>
                    <a:pt x="54668" y="356198"/>
                  </a:lnTo>
                  <a:lnTo>
                    <a:pt x="24087" y="286458"/>
                  </a:lnTo>
                  <a:lnTo>
                    <a:pt x="97491" y="245178"/>
                  </a:lnTo>
                  <a:lnTo>
                    <a:pt x="93991" y="170890"/>
                  </a:lnTo>
                  <a:lnTo>
                    <a:pt x="178946" y="150737"/>
                  </a:lnTo>
                  <a:lnTo>
                    <a:pt x="202870" y="79175"/>
                  </a:lnTo>
                  <a:lnTo>
                    <a:pt x="291059" y="82123"/>
                  </a:lnTo>
                  <a:lnTo>
                    <a:pt x="340065" y="20290"/>
                  </a:lnTo>
                  <a:lnTo>
                    <a:pt x="422856" y="46050"/>
                  </a:lnTo>
                  <a:lnTo>
                    <a:pt x="492145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07657" y="33536"/>
              <a:ext cx="768977" cy="704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847725"/>
            <a:ext cx="7218283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B68D7D"/>
                </a:solidFill>
                <a:latin typeface="Gagalin"/>
                <a:ea typeface="Gagalin"/>
                <a:cs typeface="Gagalin"/>
                <a:sym typeface="Gagalin"/>
              </a:rPr>
              <a:t>WHY BORKUM?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57050" y="971550"/>
            <a:ext cx="8302250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B68D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Borkum is perfect for relaxation, outdoor fun, and cultural experiences.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8170" y="3861500"/>
            <a:ext cx="7937719" cy="531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086" indent="-32804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3F4D6"/>
                </a:solidFill>
                <a:latin typeface="Canva Sans"/>
                <a:ea typeface="Canva Sans"/>
                <a:cs typeface="Canva Sans"/>
                <a:sym typeface="Canva Sans"/>
              </a:rPr>
              <a:t>Texel Island boasts natural beauty with stunning beaches, dunes, and a UNESCO site, the Wadden Sea.</a:t>
            </a:r>
          </a:p>
          <a:p>
            <a:pPr algn="l" marL="656086" indent="-32804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3F4D6"/>
                </a:solidFill>
                <a:latin typeface="Canva Sans"/>
                <a:ea typeface="Canva Sans"/>
                <a:cs typeface="Canva Sans"/>
                <a:sym typeface="Canva Sans"/>
              </a:rPr>
              <a:t>It is recognized for health benefits like clean air and thalassotherapy.</a:t>
            </a:r>
          </a:p>
          <a:p>
            <a:pPr algn="l" marL="656086" indent="-32804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3F4D6"/>
                </a:solidFill>
                <a:latin typeface="Canva Sans"/>
                <a:ea typeface="Canva Sans"/>
                <a:cs typeface="Canva Sans"/>
                <a:sym typeface="Canva Sans"/>
              </a:rPr>
              <a:t>The island offers various outdoor activities such as cycling, hiking, bird watching, and water sports.</a:t>
            </a:r>
          </a:p>
          <a:p>
            <a:pPr algn="l">
              <a:lnSpc>
                <a:spcPts val="4254"/>
              </a:lnSpc>
            </a:pPr>
            <a:r>
              <a:rPr lang="en-US" sz="3038">
                <a:solidFill>
                  <a:srgbClr val="F3F4D6"/>
                </a:solidFill>
                <a:latin typeface="Canva Sans"/>
                <a:ea typeface="Canva Sans"/>
                <a:cs typeface="Canva Sans"/>
                <a:sym typeface="Canva Sans"/>
              </a:rPr>
              <a:t>Texel is rich in wildlife, housing seals and diverse bird species.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34444" y="1028700"/>
            <a:ext cx="9704681" cy="8611197"/>
            <a:chOff x="0" y="0"/>
            <a:chExt cx="2555965" cy="22679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5965" cy="2267970"/>
            </a:xfrm>
            <a:custGeom>
              <a:avLst/>
              <a:gdLst/>
              <a:ahLst/>
              <a:cxnLst/>
              <a:rect r="r" b="b" t="t" l="l"/>
              <a:pathLst>
                <a:path h="2267970" w="2555965">
                  <a:moveTo>
                    <a:pt x="1277983" y="0"/>
                  </a:moveTo>
                  <a:lnTo>
                    <a:pt x="1457911" y="125964"/>
                  </a:lnTo>
                  <a:lnTo>
                    <a:pt x="1672899" y="55501"/>
                  </a:lnTo>
                  <a:lnTo>
                    <a:pt x="1800155" y="224636"/>
                  </a:lnTo>
                  <a:lnTo>
                    <a:pt x="2029161" y="216572"/>
                  </a:lnTo>
                  <a:lnTo>
                    <a:pt x="2091287" y="412320"/>
                  </a:lnTo>
                  <a:lnTo>
                    <a:pt x="2311891" y="467446"/>
                  </a:lnTo>
                  <a:lnTo>
                    <a:pt x="2302805" y="670649"/>
                  </a:lnTo>
                  <a:lnTo>
                    <a:pt x="2493416" y="783566"/>
                  </a:lnTo>
                  <a:lnTo>
                    <a:pt x="2414006" y="974330"/>
                  </a:lnTo>
                  <a:lnTo>
                    <a:pt x="2555965" y="1133985"/>
                  </a:lnTo>
                  <a:lnTo>
                    <a:pt x="2414006" y="1293639"/>
                  </a:lnTo>
                  <a:lnTo>
                    <a:pt x="2493416" y="1484404"/>
                  </a:lnTo>
                  <a:lnTo>
                    <a:pt x="2302805" y="1597320"/>
                  </a:lnTo>
                  <a:lnTo>
                    <a:pt x="2311891" y="1800523"/>
                  </a:lnTo>
                  <a:lnTo>
                    <a:pt x="2091287" y="1855649"/>
                  </a:lnTo>
                  <a:lnTo>
                    <a:pt x="2029161" y="2051396"/>
                  </a:lnTo>
                  <a:lnTo>
                    <a:pt x="1800155" y="2043334"/>
                  </a:lnTo>
                  <a:lnTo>
                    <a:pt x="1672899" y="2212468"/>
                  </a:lnTo>
                  <a:lnTo>
                    <a:pt x="1457911" y="2142005"/>
                  </a:lnTo>
                  <a:lnTo>
                    <a:pt x="1277983" y="2267970"/>
                  </a:lnTo>
                  <a:lnTo>
                    <a:pt x="1098055" y="2142005"/>
                  </a:lnTo>
                  <a:lnTo>
                    <a:pt x="883066" y="2212468"/>
                  </a:lnTo>
                  <a:lnTo>
                    <a:pt x="755811" y="2043334"/>
                  </a:lnTo>
                  <a:lnTo>
                    <a:pt x="526804" y="2051396"/>
                  </a:lnTo>
                  <a:lnTo>
                    <a:pt x="464679" y="1855649"/>
                  </a:lnTo>
                  <a:lnTo>
                    <a:pt x="244073" y="1800523"/>
                  </a:lnTo>
                  <a:lnTo>
                    <a:pt x="253161" y="1597320"/>
                  </a:lnTo>
                  <a:lnTo>
                    <a:pt x="62549" y="1484404"/>
                  </a:lnTo>
                  <a:lnTo>
                    <a:pt x="141959" y="1293639"/>
                  </a:lnTo>
                  <a:lnTo>
                    <a:pt x="0" y="1133985"/>
                  </a:lnTo>
                  <a:lnTo>
                    <a:pt x="141959" y="974330"/>
                  </a:lnTo>
                  <a:lnTo>
                    <a:pt x="62549" y="783566"/>
                  </a:lnTo>
                  <a:lnTo>
                    <a:pt x="253161" y="670649"/>
                  </a:lnTo>
                  <a:lnTo>
                    <a:pt x="244073" y="467446"/>
                  </a:lnTo>
                  <a:lnTo>
                    <a:pt x="464679" y="412320"/>
                  </a:lnTo>
                  <a:lnTo>
                    <a:pt x="526804" y="216572"/>
                  </a:lnTo>
                  <a:lnTo>
                    <a:pt x="755811" y="224636"/>
                  </a:lnTo>
                  <a:lnTo>
                    <a:pt x="883066" y="55501"/>
                  </a:lnTo>
                  <a:lnTo>
                    <a:pt x="1098055" y="125964"/>
                  </a:lnTo>
                  <a:lnTo>
                    <a:pt x="1277983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279559" y="190909"/>
              <a:ext cx="1996848" cy="1829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8199" y="3013943"/>
            <a:ext cx="7175855" cy="5381891"/>
          </a:xfrm>
          <a:custGeom>
            <a:avLst/>
            <a:gdLst/>
            <a:ahLst/>
            <a:cxnLst/>
            <a:rect r="r" b="b" t="t" l="l"/>
            <a:pathLst>
              <a:path h="5381891" w="7175855">
                <a:moveTo>
                  <a:pt x="0" y="0"/>
                </a:moveTo>
                <a:lnTo>
                  <a:pt x="7175855" y="0"/>
                </a:lnTo>
                <a:lnTo>
                  <a:pt x="7175855" y="5381892"/>
                </a:lnTo>
                <a:lnTo>
                  <a:pt x="0" y="5381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8199" y="2771150"/>
            <a:ext cx="7823304" cy="5867478"/>
          </a:xfrm>
          <a:custGeom>
            <a:avLst/>
            <a:gdLst/>
            <a:ahLst/>
            <a:cxnLst/>
            <a:rect r="r" b="b" t="t" l="l"/>
            <a:pathLst>
              <a:path h="5867478" w="7823304">
                <a:moveTo>
                  <a:pt x="0" y="0"/>
                </a:moveTo>
                <a:lnTo>
                  <a:pt x="7823304" y="0"/>
                </a:lnTo>
                <a:lnTo>
                  <a:pt x="7823304" y="5867478"/>
                </a:lnTo>
                <a:lnTo>
                  <a:pt x="0" y="5867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87472" y="2956793"/>
            <a:ext cx="9092570" cy="363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414" indent="-321207" lvl="1">
              <a:lnSpc>
                <a:spcPts val="4165"/>
              </a:lnSpc>
              <a:buFont typeface="Arial"/>
              <a:buChar char="•"/>
            </a:pPr>
            <a:r>
              <a:rPr lang="en-US" sz="2975">
                <a:solidFill>
                  <a:srgbClr val="F3F4D6"/>
                </a:solidFill>
                <a:latin typeface="Canva Sans"/>
                <a:ea typeface="Canva Sans"/>
                <a:cs typeface="Canva Sans"/>
                <a:sym typeface="Canva Sans"/>
              </a:rPr>
              <a:t>Cultural Attractions: Historical sites, museums, and festivals.</a:t>
            </a:r>
          </a:p>
          <a:p>
            <a:pPr algn="l" marL="642414" indent="-321207" lvl="1">
              <a:lnSpc>
                <a:spcPts val="4165"/>
              </a:lnSpc>
              <a:buFont typeface="Arial"/>
              <a:buChar char="•"/>
            </a:pPr>
            <a:r>
              <a:rPr lang="en-US" sz="2975">
                <a:solidFill>
                  <a:srgbClr val="F3F4D6"/>
                </a:solidFill>
                <a:latin typeface="Canva Sans"/>
                <a:ea typeface="Canva Sans"/>
                <a:cs typeface="Canva Sans"/>
                <a:sym typeface="Canva Sans"/>
              </a:rPr>
              <a:t>Accessibility: Reachable by ferry.</a:t>
            </a:r>
          </a:p>
          <a:p>
            <a:pPr algn="l" marL="642414" indent="-321207" lvl="1">
              <a:lnSpc>
                <a:spcPts val="4165"/>
              </a:lnSpc>
              <a:buFont typeface="Arial"/>
              <a:buChar char="•"/>
            </a:pPr>
            <a:r>
              <a:rPr lang="en-US" sz="2975">
                <a:solidFill>
                  <a:srgbClr val="F3F4D6"/>
                </a:solidFill>
                <a:latin typeface="Canva Sans"/>
                <a:ea typeface="Canva Sans"/>
                <a:cs typeface="Canva Sans"/>
                <a:sym typeface="Canva Sans"/>
              </a:rPr>
              <a:t>Family-Friendly: Offers activities for children.</a:t>
            </a:r>
          </a:p>
          <a:p>
            <a:pPr algn="l" marL="642414" indent="-321207" lvl="1">
              <a:lnSpc>
                <a:spcPts val="4165"/>
              </a:lnSpc>
              <a:buFont typeface="Arial"/>
              <a:buChar char="•"/>
            </a:pPr>
            <a:r>
              <a:rPr lang="en-US" sz="2975">
                <a:solidFill>
                  <a:srgbClr val="F3F4D6"/>
                </a:solidFill>
                <a:latin typeface="Canva Sans"/>
                <a:ea typeface="Canva Sans"/>
                <a:cs typeface="Canva Sans"/>
                <a:sym typeface="Canva Sans"/>
              </a:rPr>
              <a:t>Gastronomy: Fresh seafood and local cuisine.</a:t>
            </a:r>
          </a:p>
          <a:p>
            <a:pPr algn="l">
              <a:lnSpc>
                <a:spcPts val="4165"/>
              </a:lnSpc>
            </a:pPr>
            <a:r>
              <a:rPr lang="en-US" sz="2975">
                <a:solidFill>
                  <a:srgbClr val="F3F4D6"/>
                </a:solidFill>
                <a:latin typeface="Canva Sans"/>
                <a:ea typeface="Canva Sans"/>
                <a:cs typeface="Canva Sans"/>
                <a:sym typeface="Canva Sans"/>
              </a:rPr>
              <a:t>Sustainability: Emphasis on eco-tourism and conservation.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6077" y="541551"/>
            <a:ext cx="2869883" cy="1201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77"/>
              </a:lnSpc>
            </a:pPr>
            <a:r>
              <a:rPr lang="en-US" sz="7055">
                <a:solidFill>
                  <a:srgbClr val="DFA8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Cont...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844104" y="1028700"/>
            <a:ext cx="987759" cy="987759"/>
          </a:xfrm>
          <a:custGeom>
            <a:avLst/>
            <a:gdLst/>
            <a:ahLst/>
            <a:cxnLst/>
            <a:rect r="r" b="b" t="t" l="l"/>
            <a:pathLst>
              <a:path h="987759" w="987759">
                <a:moveTo>
                  <a:pt x="0" y="0"/>
                </a:moveTo>
                <a:lnTo>
                  <a:pt x="987759" y="0"/>
                </a:lnTo>
                <a:lnTo>
                  <a:pt x="987759" y="987759"/>
                </a:lnTo>
                <a:lnTo>
                  <a:pt x="0" y="987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97650" y="4274503"/>
            <a:ext cx="767512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Infographic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6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616" y="0"/>
            <a:ext cx="3930867" cy="10287000"/>
          </a:xfrm>
          <a:custGeom>
            <a:avLst/>
            <a:gdLst/>
            <a:ahLst/>
            <a:cxnLst/>
            <a:rect r="r" b="b" t="t" l="l"/>
            <a:pathLst>
              <a:path h="10287000" w="3930867">
                <a:moveTo>
                  <a:pt x="0" y="0"/>
                </a:moveTo>
                <a:lnTo>
                  <a:pt x="3930867" y="0"/>
                </a:lnTo>
                <a:lnTo>
                  <a:pt x="39308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67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69261" y="0"/>
            <a:ext cx="3847572" cy="10287000"/>
          </a:xfrm>
          <a:custGeom>
            <a:avLst/>
            <a:gdLst/>
            <a:ahLst/>
            <a:cxnLst/>
            <a:rect r="r" b="b" t="t" l="l"/>
            <a:pathLst>
              <a:path h="10287000" w="3847572">
                <a:moveTo>
                  <a:pt x="0" y="0"/>
                </a:moveTo>
                <a:lnTo>
                  <a:pt x="3847572" y="0"/>
                </a:lnTo>
                <a:lnTo>
                  <a:pt x="38475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95" t="0" r="-4149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6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7846" y="142252"/>
            <a:ext cx="4057899" cy="10144748"/>
          </a:xfrm>
          <a:custGeom>
            <a:avLst/>
            <a:gdLst/>
            <a:ahLst/>
            <a:cxnLst/>
            <a:rect r="r" b="b" t="t" l="l"/>
            <a:pathLst>
              <a:path h="10144748" w="4057899">
                <a:moveTo>
                  <a:pt x="0" y="0"/>
                </a:moveTo>
                <a:lnTo>
                  <a:pt x="4057899" y="0"/>
                </a:lnTo>
                <a:lnTo>
                  <a:pt x="4057899" y="10144748"/>
                </a:lnTo>
                <a:lnTo>
                  <a:pt x="0" y="10144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32658" y="0"/>
            <a:ext cx="4114800" cy="10287000"/>
          </a:xfrm>
          <a:custGeom>
            <a:avLst/>
            <a:gdLst/>
            <a:ahLst/>
            <a:cxnLst/>
            <a:rect r="r" b="b" t="t" l="l"/>
            <a:pathLst>
              <a:path h="10287000" w="4114800">
                <a:moveTo>
                  <a:pt x="0" y="0"/>
                </a:moveTo>
                <a:lnTo>
                  <a:pt x="4114800" y="0"/>
                </a:lnTo>
                <a:lnTo>
                  <a:pt x="41148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B40F1CC6DAA042A5E034783AEFB91F" ma:contentTypeVersion="12" ma:contentTypeDescription="Create a new document." ma:contentTypeScope="" ma:versionID="0556bc7dc80831b0f5ffc1f70ae73516">
  <xsd:schema xmlns:xsd="http://www.w3.org/2001/XMLSchema" xmlns:xs="http://www.w3.org/2001/XMLSchema" xmlns:p="http://schemas.microsoft.com/office/2006/metadata/properties" xmlns:ns2="6ba72afa-69c3-4165-af7b-6f7ccb9826b2" xmlns:ns3="02a6357c-0aa3-4691-97e2-400d91bb6e76" targetNamespace="http://schemas.microsoft.com/office/2006/metadata/properties" ma:root="true" ma:fieldsID="818ef0c1aad4f046df1a43d77e253ee7" ns2:_="" ns3:_="">
    <xsd:import namespace="6ba72afa-69c3-4165-af7b-6f7ccb9826b2"/>
    <xsd:import namespace="02a6357c-0aa3-4691-97e2-400d91bb6e76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72afa-69c3-4165-af7b-6f7ccb9826b2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a2b147bb-a4a6-4abe-9405-e0b13da1307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a6357c-0aa3-4691-97e2-400d91bb6e7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cf7c13d-7b3b-475b-83ad-31b5501066fd}" ma:internalName="TaxCatchAll" ma:showField="CatchAllData" ma:web="02a6357c-0aa3-4691-97e2-400d91bb6e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6ba72afa-69c3-4165-af7b-6f7ccb9826b2" xsi:nil="true"/>
    <TaxCatchAll xmlns="02a6357c-0aa3-4691-97e2-400d91bb6e76" xsi:nil="true"/>
    <lcf76f155ced4ddcb4097134ff3c332f xmlns="6ba72afa-69c3-4165-af7b-6f7ccb9826b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2EF1EE0-656B-4677-BFC5-C53478471A5C}"/>
</file>

<file path=customXml/itemProps2.xml><?xml version="1.0" encoding="utf-8"?>
<ds:datastoreItem xmlns:ds="http://schemas.openxmlformats.org/officeDocument/2006/customXml" ds:itemID="{DF3995CE-8888-442B-B7E4-5E279481A74B}"/>
</file>

<file path=customXml/itemProps3.xml><?xml version="1.0" encoding="utf-8"?>
<ds:datastoreItem xmlns:ds="http://schemas.openxmlformats.org/officeDocument/2006/customXml" ds:itemID="{2C3AE213-78F0-47EE-AE96-62782C613CFE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Borkum</dc:title>
  <cp:revision>1</cp:revision>
  <dcterms:created xsi:type="dcterms:W3CDTF">2006-08-16T00:00:00Z</dcterms:created>
  <dcterms:modified xsi:type="dcterms:W3CDTF">2011-08-01T06:04:30Z</dcterms:modified>
  <dc:identifier>DAGKjox7i8o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0x01010062B40F1CC6DAA042A5E034783AEFB91F</vt:lpwstr>
  </property>
</Properties>
</file>